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Geist"/>
      <p:regular r:id="rId10"/>
    </p:embeddedFont>
    <p:embeddedFont>
      <p:font typeface="Geist"/>
      <p:regular r:id="rId11"/>
    </p:embeddedFont>
    <p:embeddedFont>
      <p:font typeface="Geist"/>
      <p:regular r:id="rId12"/>
    </p:embeddedFont>
    <p:embeddedFont>
      <p:font typeface="Geist"/>
      <p:regular r:id="rId1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60144"/>
            <a:ext cx="75564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HTML Semántico y Accesibilidad Web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74538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Construyendo experiencias inclusivas y profesionales desde el código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9379"/>
            <a:ext cx="7337822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¿Qué es HTML Semántico?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53471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Definición Técnica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722602"/>
            <a:ext cx="6244709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HTML semántico es el uso de etiquetas HTML que describen claramente el propósito del contenido que envuelven. Cada elemento comunica su significado tanto al navegador como a los desarrolladores.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2053471"/>
            <a:ext cx="3402330" cy="442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50"/>
              </a:lnSpc>
              <a:buNone/>
            </a:pPr>
            <a:r>
              <a:rPr lang="en-US" sz="26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Diferencia Clave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599521" y="2722602"/>
            <a:ext cx="624470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Semánticas: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&lt;header&gt;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&lt;nav&gt;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&lt;article&gt;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&lt;section&gt;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229094"/>
            <a:ext cx="624470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No semánticas: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&lt;div&gt;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, 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highlight>
                  <a:srgbClr val="1D232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&lt;span&gt;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93790" y="4361021"/>
            <a:ext cx="6407944" cy="1593533"/>
          </a:xfrm>
          <a:prstGeom prst="roundRect">
            <a:avLst>
              <a:gd name="adj" fmla="val 5978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43464" y="4610695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Legibilidad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43464" y="5115282"/>
            <a:ext cx="5908596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Código claro y autoexplicativo para equipos de desarrollo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428548" y="4361021"/>
            <a:ext cx="6408063" cy="1593533"/>
          </a:xfrm>
          <a:prstGeom prst="roundRect">
            <a:avLst>
              <a:gd name="adj" fmla="val 5978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78222" y="4610695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Mantenimiento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678222" y="5115282"/>
            <a:ext cx="59087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Estructura organizada que facilita actualizaciones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93790" y="6181368"/>
            <a:ext cx="6407944" cy="1298734"/>
          </a:xfrm>
          <a:prstGeom prst="roundRect">
            <a:avLst>
              <a:gd name="adj" fmla="val 733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1043464" y="6431042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SEO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1043464" y="6935629"/>
            <a:ext cx="590859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Motores de búsqueda indexan mejor el contenido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8548" y="6181368"/>
            <a:ext cx="6408063" cy="1298734"/>
          </a:xfrm>
          <a:prstGeom prst="roundRect">
            <a:avLst>
              <a:gd name="adj" fmla="val 7335"/>
            </a:avLst>
          </a:prstGeom>
          <a:solidFill>
            <a:srgbClr val="101620"/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678222" y="6431042"/>
            <a:ext cx="2835235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Accesibilidad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678222" y="6935629"/>
            <a:ext cx="590871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Herramientas de asistencia entienden la página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54154" y="704374"/>
            <a:ext cx="5441394" cy="4295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Principales Etiquetas Semánticas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2754154" y="1288018"/>
            <a:ext cx="9121973" cy="135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Elementos estructurales esenciales para crear páginas profesionales y organizadas</a:t>
            </a:r>
            <a:endParaRPr lang="en-US" sz="1000" dirty="0"/>
          </a:p>
        </p:txBody>
      </p:sp>
      <p:sp>
        <p:nvSpPr>
          <p:cNvPr id="4" name="Shape 2"/>
          <p:cNvSpPr/>
          <p:nvPr/>
        </p:nvSpPr>
        <p:spPr>
          <a:xfrm>
            <a:off x="2754154" y="1510665"/>
            <a:ext cx="9121973" cy="793194"/>
          </a:xfrm>
          <a:prstGeom prst="roundRect">
            <a:avLst>
              <a:gd name="adj" fmla="val 7000"/>
            </a:avLst>
          </a:prstGeom>
          <a:solidFill>
            <a:srgbClr val="101620">
              <a:alpha val="95000"/>
            </a:srgbClr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2769394" y="1525905"/>
            <a:ext cx="528757" cy="762714"/>
          </a:xfrm>
          <a:prstGeom prst="roundRect">
            <a:avLst>
              <a:gd name="adj" fmla="val 7043"/>
            </a:avLst>
          </a:prstGeom>
          <a:solidFill>
            <a:srgbClr val="101620"/>
          </a:solidFill>
          <a:ln/>
        </p:spPr>
      </p:sp>
      <p:sp>
        <p:nvSpPr>
          <p:cNvPr id="6" name="Text 4"/>
          <p:cNvSpPr/>
          <p:nvPr/>
        </p:nvSpPr>
        <p:spPr>
          <a:xfrm>
            <a:off x="2927033" y="1778318"/>
            <a:ext cx="198239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1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3375184" y="1658064"/>
            <a:ext cx="1652468" cy="214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&lt;header&gt;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3375184" y="1919049"/>
            <a:ext cx="8353544" cy="135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Contiene el encabezado principal de la página o sección. Usualmente incluye logotipo, navegación y búsqueda.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2754154" y="2380893"/>
            <a:ext cx="9121973" cy="793194"/>
          </a:xfrm>
          <a:prstGeom prst="roundRect">
            <a:avLst>
              <a:gd name="adj" fmla="val 7000"/>
            </a:avLst>
          </a:prstGeom>
          <a:solidFill>
            <a:srgbClr val="101620">
              <a:alpha val="95000"/>
            </a:srgbClr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2769394" y="2396133"/>
            <a:ext cx="528757" cy="762714"/>
          </a:xfrm>
          <a:prstGeom prst="roundRect">
            <a:avLst>
              <a:gd name="adj" fmla="val 7043"/>
            </a:avLst>
          </a:prstGeom>
          <a:solidFill>
            <a:srgbClr val="101620"/>
          </a:solidFill>
          <a:ln/>
        </p:spPr>
      </p:sp>
      <p:sp>
        <p:nvSpPr>
          <p:cNvPr id="11" name="Text 9"/>
          <p:cNvSpPr/>
          <p:nvPr/>
        </p:nvSpPr>
        <p:spPr>
          <a:xfrm>
            <a:off x="2927033" y="2648545"/>
            <a:ext cx="198239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2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3375184" y="2528292"/>
            <a:ext cx="1652468" cy="214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&lt;nav&gt;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3375184" y="2789277"/>
            <a:ext cx="8353544" cy="135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Bloque de navegación con enlaces a otras páginas o secciones del sitio. Solo para menús de navegación principales.</a:t>
            </a:r>
            <a:endParaRPr lang="en-US" sz="1000" dirty="0"/>
          </a:p>
        </p:txBody>
      </p:sp>
      <p:sp>
        <p:nvSpPr>
          <p:cNvPr id="14" name="Shape 12"/>
          <p:cNvSpPr/>
          <p:nvPr/>
        </p:nvSpPr>
        <p:spPr>
          <a:xfrm>
            <a:off x="2754154" y="3251121"/>
            <a:ext cx="9121973" cy="793194"/>
          </a:xfrm>
          <a:prstGeom prst="roundRect">
            <a:avLst>
              <a:gd name="adj" fmla="val 7000"/>
            </a:avLst>
          </a:prstGeom>
          <a:solidFill>
            <a:srgbClr val="101620">
              <a:alpha val="95000"/>
            </a:srgbClr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2769394" y="3266361"/>
            <a:ext cx="528757" cy="762714"/>
          </a:xfrm>
          <a:prstGeom prst="roundRect">
            <a:avLst>
              <a:gd name="adj" fmla="val 7043"/>
            </a:avLst>
          </a:prstGeom>
          <a:solidFill>
            <a:srgbClr val="101620"/>
          </a:solidFill>
          <a:ln/>
        </p:spPr>
      </p:sp>
      <p:sp>
        <p:nvSpPr>
          <p:cNvPr id="16" name="Text 14"/>
          <p:cNvSpPr/>
          <p:nvPr/>
        </p:nvSpPr>
        <p:spPr>
          <a:xfrm>
            <a:off x="2927033" y="3518773"/>
            <a:ext cx="198239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3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3375184" y="3398520"/>
            <a:ext cx="1652468" cy="214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&lt;main&gt;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3375184" y="3659505"/>
            <a:ext cx="8353544" cy="135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Contenido principal único de la página. Debe existir uno solo por documento.</a:t>
            </a:r>
            <a:endParaRPr lang="en-US" sz="1000" dirty="0"/>
          </a:p>
        </p:txBody>
      </p:sp>
      <p:sp>
        <p:nvSpPr>
          <p:cNvPr id="19" name="Shape 17"/>
          <p:cNvSpPr/>
          <p:nvPr/>
        </p:nvSpPr>
        <p:spPr>
          <a:xfrm>
            <a:off x="2754154" y="4121348"/>
            <a:ext cx="9121973" cy="793194"/>
          </a:xfrm>
          <a:prstGeom prst="roundRect">
            <a:avLst>
              <a:gd name="adj" fmla="val 7000"/>
            </a:avLst>
          </a:prstGeom>
          <a:solidFill>
            <a:srgbClr val="101620">
              <a:alpha val="95000"/>
            </a:srgbClr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2769394" y="4136588"/>
            <a:ext cx="528757" cy="762714"/>
          </a:xfrm>
          <a:prstGeom prst="roundRect">
            <a:avLst>
              <a:gd name="adj" fmla="val 7043"/>
            </a:avLst>
          </a:prstGeom>
          <a:solidFill>
            <a:srgbClr val="101620"/>
          </a:solidFill>
          <a:ln/>
        </p:spPr>
      </p:sp>
      <p:sp>
        <p:nvSpPr>
          <p:cNvPr id="21" name="Text 19"/>
          <p:cNvSpPr/>
          <p:nvPr/>
        </p:nvSpPr>
        <p:spPr>
          <a:xfrm>
            <a:off x="2927033" y="4389001"/>
            <a:ext cx="198239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4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3375184" y="4268748"/>
            <a:ext cx="1652468" cy="214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&lt;article&gt;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3375184" y="4529733"/>
            <a:ext cx="8353544" cy="135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Contenido independiente autocontenible como artículos, noticias o posts. Puede distribuirse por sí solo.</a:t>
            </a:r>
            <a:endParaRPr lang="en-US" sz="1000" dirty="0"/>
          </a:p>
        </p:txBody>
      </p:sp>
      <p:sp>
        <p:nvSpPr>
          <p:cNvPr id="24" name="Shape 22"/>
          <p:cNvSpPr/>
          <p:nvPr/>
        </p:nvSpPr>
        <p:spPr>
          <a:xfrm>
            <a:off x="2754154" y="4991576"/>
            <a:ext cx="9121973" cy="793194"/>
          </a:xfrm>
          <a:prstGeom prst="roundRect">
            <a:avLst>
              <a:gd name="adj" fmla="val 7000"/>
            </a:avLst>
          </a:prstGeom>
          <a:solidFill>
            <a:srgbClr val="101620">
              <a:alpha val="95000"/>
            </a:srgbClr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2769394" y="5006816"/>
            <a:ext cx="528757" cy="762714"/>
          </a:xfrm>
          <a:prstGeom prst="roundRect">
            <a:avLst>
              <a:gd name="adj" fmla="val 7043"/>
            </a:avLst>
          </a:prstGeom>
          <a:solidFill>
            <a:srgbClr val="101620"/>
          </a:solidFill>
          <a:ln/>
        </p:spPr>
      </p:sp>
      <p:sp>
        <p:nvSpPr>
          <p:cNvPr id="26" name="Text 24"/>
          <p:cNvSpPr/>
          <p:nvPr/>
        </p:nvSpPr>
        <p:spPr>
          <a:xfrm>
            <a:off x="2927033" y="5259229"/>
            <a:ext cx="198239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5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3375184" y="5138976"/>
            <a:ext cx="1652468" cy="214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&lt;section&gt;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3375184" y="5399961"/>
            <a:ext cx="8353544" cy="135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Agrupa contenido relacionado con un tema común. Cada sección debe tener un encabezado.</a:t>
            </a:r>
            <a:endParaRPr lang="en-US" sz="1000" dirty="0"/>
          </a:p>
        </p:txBody>
      </p:sp>
      <p:sp>
        <p:nvSpPr>
          <p:cNvPr id="29" name="Shape 27"/>
          <p:cNvSpPr/>
          <p:nvPr/>
        </p:nvSpPr>
        <p:spPr>
          <a:xfrm>
            <a:off x="2754154" y="5861804"/>
            <a:ext cx="9121973" cy="793194"/>
          </a:xfrm>
          <a:prstGeom prst="roundRect">
            <a:avLst>
              <a:gd name="adj" fmla="val 7000"/>
            </a:avLst>
          </a:prstGeom>
          <a:solidFill>
            <a:srgbClr val="101620">
              <a:alpha val="95000"/>
            </a:srgbClr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2769394" y="5877044"/>
            <a:ext cx="528757" cy="762714"/>
          </a:xfrm>
          <a:prstGeom prst="roundRect">
            <a:avLst>
              <a:gd name="adj" fmla="val 7043"/>
            </a:avLst>
          </a:prstGeom>
          <a:solidFill>
            <a:srgbClr val="101620"/>
          </a:solidFill>
          <a:ln/>
        </p:spPr>
      </p:sp>
      <p:sp>
        <p:nvSpPr>
          <p:cNvPr id="31" name="Text 29"/>
          <p:cNvSpPr/>
          <p:nvPr/>
        </p:nvSpPr>
        <p:spPr>
          <a:xfrm>
            <a:off x="2927033" y="6129457"/>
            <a:ext cx="198239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6</a:t>
            </a:r>
            <a:endParaRPr lang="en-US" sz="1550" dirty="0"/>
          </a:p>
        </p:txBody>
      </p:sp>
      <p:sp>
        <p:nvSpPr>
          <p:cNvPr id="32" name="Text 30"/>
          <p:cNvSpPr/>
          <p:nvPr/>
        </p:nvSpPr>
        <p:spPr>
          <a:xfrm>
            <a:off x="3375184" y="6009203"/>
            <a:ext cx="1652468" cy="214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&lt;aside&gt;</a:t>
            </a:r>
            <a:endParaRPr lang="en-US" sz="1300" dirty="0"/>
          </a:p>
        </p:txBody>
      </p:sp>
      <p:sp>
        <p:nvSpPr>
          <p:cNvPr id="33" name="Text 31"/>
          <p:cNvSpPr/>
          <p:nvPr/>
        </p:nvSpPr>
        <p:spPr>
          <a:xfrm>
            <a:off x="3375184" y="6270188"/>
            <a:ext cx="8353544" cy="135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Contenido tangencial relacionado con el principal, como barras laterales o información adicional.</a:t>
            </a:r>
            <a:endParaRPr lang="en-US" sz="1000" dirty="0"/>
          </a:p>
        </p:txBody>
      </p:sp>
      <p:sp>
        <p:nvSpPr>
          <p:cNvPr id="34" name="Shape 32"/>
          <p:cNvSpPr/>
          <p:nvPr/>
        </p:nvSpPr>
        <p:spPr>
          <a:xfrm>
            <a:off x="2754154" y="6732032"/>
            <a:ext cx="9121973" cy="793194"/>
          </a:xfrm>
          <a:prstGeom prst="roundRect">
            <a:avLst>
              <a:gd name="adj" fmla="val 7000"/>
            </a:avLst>
          </a:prstGeom>
          <a:solidFill>
            <a:srgbClr val="101620">
              <a:alpha val="95000"/>
            </a:srgbClr>
          </a:solidFill>
          <a:ln w="15240">
            <a:solidFill>
              <a:srgbClr val="002A80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2769394" y="6747272"/>
            <a:ext cx="528757" cy="762714"/>
          </a:xfrm>
          <a:prstGeom prst="roundRect">
            <a:avLst>
              <a:gd name="adj" fmla="val 7043"/>
            </a:avLst>
          </a:prstGeom>
          <a:solidFill>
            <a:srgbClr val="101620"/>
          </a:solidFill>
          <a:ln/>
        </p:spPr>
      </p:sp>
      <p:sp>
        <p:nvSpPr>
          <p:cNvPr id="36" name="Text 34"/>
          <p:cNvSpPr/>
          <p:nvPr/>
        </p:nvSpPr>
        <p:spPr>
          <a:xfrm>
            <a:off x="2927033" y="6999684"/>
            <a:ext cx="198239" cy="257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5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7</a:t>
            </a:r>
            <a:endParaRPr lang="en-US" sz="1550" dirty="0"/>
          </a:p>
        </p:txBody>
      </p:sp>
      <p:sp>
        <p:nvSpPr>
          <p:cNvPr id="37" name="Text 35"/>
          <p:cNvSpPr/>
          <p:nvPr/>
        </p:nvSpPr>
        <p:spPr>
          <a:xfrm>
            <a:off x="3375184" y="6879431"/>
            <a:ext cx="1652468" cy="214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&lt;footer&gt;</a:t>
            </a:r>
            <a:endParaRPr lang="en-US" sz="1300" dirty="0"/>
          </a:p>
        </p:txBody>
      </p:sp>
      <p:sp>
        <p:nvSpPr>
          <p:cNvPr id="38" name="Text 36"/>
          <p:cNvSpPr/>
          <p:nvPr/>
        </p:nvSpPr>
        <p:spPr>
          <a:xfrm>
            <a:off x="3375184" y="7140416"/>
            <a:ext cx="8353544" cy="135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Pie de página o sección con información de contacto, copyright o enlaces de utilidad.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2026-02-15T02:24:26Z</dcterms:created>
  <dcterms:modified xsi:type="dcterms:W3CDTF">2026-02-15T02:24:26Z</dcterms:modified>
</cp:coreProperties>
</file>